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3" r:id="rId5"/>
    <p:sldId id="264" r:id="rId6"/>
    <p:sldId id="262" r:id="rId7"/>
    <p:sldId id="261" r:id="rId8"/>
    <p:sldId id="259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18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F0024-74C8-4EA1-A219-4F314310D0B9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8355-FCDA-4F7B-BD93-3BB3E7A94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1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3CAA-622C-4978-A5B1-291F23E1B287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73BA-A463-4323-A079-B0CB41C65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vita-center.com.ua/catalog/5-klas/nformatika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akistosviti.com.ua/uk/Serednja-shkola-Informatika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mon.gov.ua/activity/education/zagalna-serednya/navchalni-program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kistosviti.com.ua/uk/dopomoga-ekspertiv" TargetMode="External"/><Relationship Id="rId5" Type="http://schemas.openxmlformats.org/officeDocument/2006/relationships/hyperlink" Target="http://itknyga.com.ua/" TargetMode="External"/><Relationship Id="rId4" Type="http://schemas.openxmlformats.org/officeDocument/2006/relationships/hyperlink" Target="http://osvita-center.com.ua/catalog/5-klas/nformatik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http://ipl.org.ua/wp-content/themes/theme7/images/logo_header.png"/>
          <p:cNvPicPr>
            <a:picLocks noChangeAspect="1" noChangeArrowheads="1"/>
          </p:cNvPicPr>
          <p:nvPr/>
        </p:nvPicPr>
        <p:blipFill>
          <a:blip r:embed="rId2" cstate="print"/>
          <a:srcRect t="41424"/>
          <a:stretch>
            <a:fillRect/>
          </a:stretch>
        </p:blipFill>
        <p:spPr bwMode="auto">
          <a:xfrm>
            <a:off x="0" y="620688"/>
            <a:ext cx="9315450" cy="1221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11103"/>
            <a:ext cx="7772400" cy="1470025"/>
          </a:xfrm>
        </p:spPr>
        <p:txBody>
          <a:bodyPr>
            <a:noAutofit/>
          </a:bodyPr>
          <a:lstStyle/>
          <a:p>
            <a:r>
              <a:rPr lang="uk-UA" sz="50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Реалізація </a:t>
            </a:r>
            <a:r>
              <a:rPr lang="uk-UA" sz="5000" b="1" dirty="0" err="1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розвивально-компетентнісного</a:t>
            </a:r>
            <a:r>
              <a:rPr lang="uk-UA" sz="50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підходу на уроках інформатики </a:t>
            </a:r>
            <a:r>
              <a:rPr lang="en-US" sz="5000" b="1" dirty="0" smtClean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dirty="0" smtClean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000" b="1" dirty="0" smtClean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50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класі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200" i="1" dirty="0">
                <a:solidFill>
                  <a:schemeClr val="accent5">
                    <a:lumMod val="75000"/>
                  </a:schemeClr>
                </a:solidFill>
              </a:rPr>
              <a:t>(за програмою для учнів, які вивчали інформатику у 2-4 класах)</a:t>
            </a:r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17410" name="AutoShape 2" descr="data:image/jpeg;base64,/9j/4AAQSkZJRgABAQAAAQABAAD/2wCEAAkGBxIQEBMTExMQERMQEBASEhYSGRAQFhYSFRUXFhUSFxMZHSggGBslGxgTITEtJikrLi46GB81ODMsNygtLjcBCgoKDg0OGxAQGi0mHyYrLy8tLS8rLS0tLS0tLS0rLS0tLSstLTAtLS0wLS0tLS0tLS0rLS0vLS8vLi0tNTEtLf/AABEIALEBHAMBEQACEQEDEQH/xAAbAAEAAgMBAQAAAAAAAAAAAAAABAUCAwYHAf/EAD4QAAIBAgMEBgYIBgIDAAAAAAABAgMRBCExBRJBUQYTYXGBkSIyQqGx0QcXI1LBwtLwFENTkqLhcnMVYoL/xAAbAQEAAgMBAQAAAAAAAAAAAAAAAQIDBAUGB//EADYRAQACAQIDBAcHBAMBAAAAAAABAgMEEQUhMRJBodETUVJhgZGxBhQVI3HB8CIyU+EzYvFC/9oADAMBAAIRAxEAPwD3EAAAAAAAAAAAAAAAAAAAAAAAAAAAAAAAAAAAAAAAAAAAAAAAAAAAAAAAAAAAAAAAAAAAAAAAAAAAAAAAAAAAAAAAAAAAAAAAAAFB0i6RfwkknFOO4pNu/GTjbLw8zLiw3y27FI3lTJkrjr2rTtCl+sGHKHnP5G3+Gar2J+cebB99we19T6wocoec/kPwzVexPzjzPvuD2vqfWFT5Q85/Ifhmq9ifnHmffcHtfVlD6QaT16teM3+UieGauOmOfnHmmNZp5/8AuPFsj9IFDnD/AD+RX8N1n+KfnHmt9703+TwlhL6QaXKD7nP8Ylo4Zqv8c/OPNWdbp/bjx8j6wqX3Y+c/0k/hmq9ifnHmj77g9r6n1g0vux85fpI/DNV7E/OPM++4Pa+rOl09pyaioxbei3pfpK5OH6jHWb3ptEfp5rU1eG9orW3N12Frb9OE7W34RlbldXsaTYbQAAAAAAAAAAAAAAAAAAAAAAAAAAAAOG+k2n9nF86c/wDCUJfib/DLdnVU/X6xMNXWxvgt+n05vL7ns3nC4GdGlKclGCcpPRL4t8EYs+oxafHOTLaIrHfP88GTFhyZrxTHG8z3LjD7Aj/MqNvlTSsv/qWvkeL1f21pWdtPj3j12nbwjzeo032WvaN819vdHnPk31OjUJL0KkovlUSkn4xtbyZh0/24/q2z4uXrrP7T1+cJ1H2XmI3xZPnH7x5KPG4OpQnuzjZ6p6qS5xfFHtdFrsGsxelwW3jxj3THdLzOo02TT37GWNp/nRrTNtgfSEJuxo3rw7N5/wCLOfxW22kt8PrDc0Eb6ivx+j3TCQ3acFyhFeSR416JtAAAAAAAAAAAAAAAAAAAAAAAAAAAAA5P6RaO9h4v/sj/AHQb/KbGkt2c9J/7R9WLPXtYrR7p+jyBM908uAdBgKXVQS9qaTn8VHwPlf2k4pbV6maVn+ikzEe+e+fL3PoXAuHxpsEXtH9duc+71R/O9ZUDy1pehS4MxSxzDHG4RV6bpvXWD+7Pg+56M7HBeK34fqYyR/bPK0euPOOsOVxTQU1eGaz17p9U/wA6uHlFp2as07NcmtUfaomLRvHR81mJidp6voQtOjsN6vb/ANJe9pficnjU7ab9bR+8t/hsfn/Cf2e5nk3fAAAAAAAAAAAAAAAAAAAAAAAAAAAAAKPphR38OuyrT994/mJrO07kxvyeHR5csj6DvvzeS225NkLXV9Lq/dfMrbfszt1TXbeN+joas/tJf8n8T4deJnq+s45hNoTNWYbKTGRjmFZhthLMRCkw5DbVv4itb+rPzvn77n3Dg82nQYJt17Ffo+WcQiI1WTb2p/34oaZ0mo6HoVS3sSu+mvOa+Rw+O2/KrHv/AG/26fC4/MtPueznmHaAAAAAAAAAAAAAAAAAAAAAAAAAAAAAKTpZVtRUGnarNRbWqcfTVu/dYmdkxG8vKNrdHqqrPqYSnCSUs3C+873WbX7Z6fQ8VxWwx6W0RPTvcXVaC8ZJ9HG8Iz2Biv6UvOn8zejiWl9uPHyas6LP7P0803EUakIwlOLjJqzvZ+ksm7rnqfM+MaWmPU2nFO9LTvHx7vh9Nnu+Gam18FYyRtaI2nz+LZh8ScK+N2aZE6nXTMM1Zd0vD3d3GLm4pvdVs+SvwzsbWh0n3nPXHM7RPWfVHfPl72nrs/oMM3iN57o9cuZqbExUpNulJybbedPVu7ep9jpxDR0rFK3jaI2jlPSPg+Z20eptM2mvOefWPNnHo5i3/Jlbvp/qL/iWl9vwnyV+5Z/Z8Y83S9B9j1qWITqU5QTlC191+qpPg+44nGNVizRSMdt9t9/B0eHYMmKbTeNt9v3ennEdMAAAAAAAAAAAAAAAAAAAAAAAAAAAAApel2WG3srwq0n5y3X7pMTG8JidpV2xtpwoKfWN2bTirbzbtmRTnCb9Wyr0qi21Ck32zaj7kmX7Kqq2vtmpWpuE6VBwllpJtPg075PtRW+Kt47NlqXmk71cZiNmyUXOOiklnrny5rTzOJq9F6Ks3id48YdjS6v0kxWeU+Cw2Vsics5NKK14vuRq6PSfed5jlEd7Z1eq+77R1mXTYLGSwt4U40912d2ryldauV8+J6HBpseGu1IcLNnvmtveVpQ6RS9qnB/8bx+NzN2WFY4fbNKWqcO9XXmiNhY05xkrxafcQMwAAAAAAAAAAAAAAAAAAAAAAAAAAAANWJrxpwc5aRV3+CXbcDito7Rdeo+tTVOPqKKbUZcd7m9PfYvtsNVbFU5RtGM5PJReXjla7/ehEW2nbYmOW+6ndV023OMrN2jp28zBqdVTT17VmfT6a2e3Zq1VdoOcd1Ld9K973ytolY5ObjFprtSu0+t1MPCoi2953hLxFW2H3Xq0lHRavlbMz3tevD5tmtvaenx/m7BWtLa6IxV2iOvwTtm1UoWabz4O3LsZHAb1nDaszzi3hMR5HGK2jNFojlMfSUupXTjZwk7er2eNkdqez3S5Ub96vq4vdTyzs2k8rtLQradqzMJrG8xCv2dtWtUjduC5Wi/meay8Vz0ttExPwd/Hw3Dau87/ADX+zNpTvya+7dXNzh3Erai/o8kc9t4lp67Q1wx26TydZs7G9YrP1kk+9aX7M7rwOvMOYmkAAAAAAAAAAAAAAAAAAAAAAAAAAAFb0hpSlQbjd7klJpZ3itcuNk7+BMdRyTquLurOMs/PkzIh8x8EoSktdydrXydmMf8AdCL/ANsuRxNR346q3wOXxukzWltp25+O3k6XCLxFrR38v382yjF+J5u20PQV3S6NO7zzKZMtrRETPKOnuXpjrWZmI5z1TorIxY82TFbt45mJ9ymXHXJHZvG8MZ029JNanbwfaLPXlkrFvCf3jwcnLwbFbnSZjxjz8VXtTA1pK0fTTd8mrrwf4G/m4ppNXj2mZrPvjyaeLRajTX327Ue6W3YlCtmpUpRS4vLyR5vVxWs8p3/Tm7uHNvXnGy8wVOW88uz9s3uC4bWzek7ojxlp8Uy19FFY6z9HXbFwzTu+EbfF/mfkuZ6mZcBcFQAAAAAAAAAAAAAAAAAAAAAAAAAAABw/SyjPDVVOnGPVVfWj7KqZt25XyfbnyLRIrJbapyW7NOD5TTSd1qpJXeT5ExbbnBMd0qfataEZWis+ObefJHG4jr7Z/wAmvTvn1/6dbQ6OuH823Xu9yNShJ31TjnazNK2hmMfanr6m3XWxN+zHT1peCqXOVkrtLp0neE+EjDMEwkUcM5Z7tR303N1e9nb4bwmNTT0mS20d3rnwnk5Wu4lOC3o6V3nvfamDqezFx7Kkld92Ssb+Xgeniv8ARed2nj4tmmf66xs20JunfeqQg2rZfaz74wWr8fAw4ODxW29p3j1Jz8Q7ddqxstdlVHU3VRi/WalOpfeva91Hg89dUdmlYpXsx0c21ptO8utpwUUkuBKrIAAAAAAAAAAAAAAAAAAAAAAAAAAAADCrSjNWklJPVSSa8mBHx+zKNeO7VpwmlkrqzXdJZrwA4bF9EKc8W6NKpNei5zlK0urWqjG1r6x1d8+81MWjx47dqP8AxtZdXkyV2l8rdAcRDOniIZcZb0fwfxNqYjva0TPc4/GYn+HryhvQmla0qbU4O/3ZLVcPA8xqdPHamIej0+onsxMpuztoqpJRus2kadsM7tyM0TDo9k7HrYtOcMTDcUnHdTi3HkmknbxzPXYK0pSKV7uTymW1rWm9u/msMX0S6qlObq1Krgt5xvJLdT9LR/du9OBmYnQ7I2Vh6cYypwjmk97V94FkqaTbsrvV2V33sDIAAAAAAAAAAAAAAAAAAAAAAAAAAAAAAAwrVVCMpPSMXJ9yVwODrbVqUI78bKpjJzlKWrjTi7JJPnJz8EiYJW2DXWRe9ebuvWbll4ltoTCzpbNo/dh4qK/ApNKz3QtF7R3pFPBUV7NLyRX0dfUekt65bFRpRTaUI83FKL80W7PuV3merVgsS5TlBtSSV0+zSz5kyhp2F6HWUf6M3GP/AFu0of4tLwAtSAAAAAAAAAAAAAAAAAAAAAAAAAAAAAAAAOf6T7VioSoxznK29b2Us7d708SRz3SDZdSm6PWyUkqSjHdTSTjrHtead8r5jdO26uo1IpZb7t2/6Bsl08UuU/P/AEShLoVJy9XfXixubJ9HDyes/iyO0t2VhhdnxneO/NNq94vdas8mn8xuiY2afTwteUqk3WjKhdO1pWpyV962rtPVcghfYbERqRUotOMldNEDaAAAAAAAAAAAAAAAAAAAAAAAAAAAAAA0Y6q4Uqk1rCnOS71FtAcy8BvYHrFnN1HVm9W1Fyj7k2/7uZPeLXaOLpVMFKrOKnHcvuvJ9YslG/B72V0QPOJ0pRaTau1fj8SbTFdt01ibdFrhKatG9Wjd8PtHLuy4kck81rQcYq3WQ8p/iVmYidplaItMbxDD/wAiuDT5GeNPknuYpzVjvdDsKcleMs96Kmnx0V0/Ne8xzCW1/a4hNaUYyhfnKTi5eW7FeL5Aatk0+rr14RypqacVwTlGMpJeMn5odwtyAAAAAAAAAAAAAAAAAAAAAAAAAAAAAA+SimrPNPJ9wHP0nLAycZJzw8neMtXC/CX7z11yJ6im25B06NWNJqdCq4SVr/ZzjKMt1rg7K2eqtyzCF/DxrQjLW18lrZ6rz+BaJmLRaO5O0WiayjwwMYVKbTvaa1tdeBGovOS1ZmOicVIpExusJUN+XhJX017TDb/mrPqZK/8AFaFrsrYKT3nw7ve1p8TbyZ7XjZrUxVrO6xnVbn9lwi4b3a3eUkuNvLNcDDLI30qipxUKS3pW1zku+/t8dON7tXCEnBYbq1zcm3JvVt5tvt/eiRAkgAAAAAAAAAAAAAAAAAAAAAAAAAAAAAAHxoCqxfR+jO+7vUm00+rdlZ6rd0SfZYbjmMXsmtgp70WpQftWyfZJey/iTuI1fHWtelZyaW9GzWb17PAlK02ZjFTT9BSu7ptJ8ghZ061Wtk/Ri+CybXJEcjZYQ2csrvJaRWni3q+0gTKdJR0VufFvvfEDMAAAAAAAAAAAAAAAAAAAAAAAAAAAAAAAAAAHI7c2n1lXc/lxqKFm4xWUrTqyu/SSzSWejfIlKXOjs63rU42VnuzlG67Vez8SsTEkxMMNmUcNCN5zj6UpSp3e7eF7Jq2t7Fg2uqDXW0asY1YK8UpZTS9lJ6S+PErExPRMxMdV1snG9fSjPRvKXetSVUwAAAAAAAAAAAAAAAAAAAAAAAAAAAAAAAAAAADjMLsfrpSi5bs4Skne+dpNNrx+KJSlrolr6az7H8ysViJ3TNpmNm2v0clNRTqR9CO7HJ6Xb59pbdVFxXR2UKbk6tNRgm84yf5sylaxXfZe15ttuuejuGdOjFSyerXa2214Xt4FlZWgQAAAAAAAAAAAAAAAAAAAAAAAAAAAAAAAAAAAp9o4R9fCcIyvK++1pdWUXlmnbLk0s9ESLggAKzaMZOtSVpSg1PRN7tRWcZcr23rN5K3MCyjFJWWiA+g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2262188"/>
            <a:ext cx="7543800" cy="471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IQEBMTExMQERMQEBASEhYSGRAQFhYSFRUXFhUSFxMZHSggGBslGxgTITEtJikrLi46GB81ODMsNygtLjcBCgoKDg0OGxAQGi0mHyYrLy8tLS8rLS0tLS0tLS0rLS0tLSstLTAtLS0wLS0tLS0tLS0rLS0vLS8vLi0tNTEtLf/AABEIALEBHAMBEQACEQEDEQH/xAAbAAEAAgMBAQAAAAAAAAAAAAAABAUCAwYHAf/EAD4QAAIBAgMEBgYIBgIDAAAAAAABAgMRBCExBRJBUQYTYXGBkSIyQqGx0QcXI1LBwtLwFENTkqLhcnMVYoL/xAAbAQEAAgMBAQAAAAAAAAAAAAAAAQIDBAUGB//EADYRAQACAQIDBAcHBAMBAAAAAAABAgMEEQUhMRJBodETUVJhgZGxBhQVI3HB8CIyU+EzYvFC/9oADAMBAAIRAxEAPwD3EAAAAAAAAAAAAAAAAAAAAAAAAAAAAAAAAAAAAAAAAAAAAAAAAAAAAAAAAAAAAAAAAAAAAAAAAAAAAAAAAAAAAAAAAAAAAAAAAAFB0i6RfwkknFOO4pNu/GTjbLw8zLiw3y27FI3lTJkrjr2rTtCl+sGHKHnP5G3+Gar2J+cebB99we19T6wocoec/kPwzVexPzjzPvuD2vqfWFT5Q85/Ifhmq9ifnHmffcHtfVlD6QaT16teM3+UieGauOmOfnHmmNZp5/8AuPFsj9IFDnD/AD+RX8N1n+KfnHmt9703+TwlhL6QaXKD7nP8Ylo4Zqv8c/OPNWdbp/bjx8j6wqX3Y+c/0k/hmq9ifnHmj77g9r6n1g0vux85fpI/DNV7E/OPM++4Pa+rOl09pyaioxbei3pfpK5OH6jHWb3ptEfp5rU1eG9orW3N12Frb9OE7W34RlbldXsaTYbQAAAAAAAAAAAAAAAAAAAAAAAAAAAAOG+k2n9nF86c/wDCUJfib/DLdnVU/X6xMNXWxvgt+n05vL7ns3nC4GdGlKclGCcpPRL4t8EYs+oxafHOTLaIrHfP88GTFhyZrxTHG8z3LjD7Aj/MqNvlTSsv/qWvkeL1f21pWdtPj3j12nbwjzeo032WvaN819vdHnPk31OjUJL0KkovlUSkn4xtbyZh0/24/q2z4uXrrP7T1+cJ1H2XmI3xZPnH7x5KPG4OpQnuzjZ6p6qS5xfFHtdFrsGsxelwW3jxj3THdLzOo02TT37GWNp/nRrTNtgfSEJuxo3rw7N5/wCLOfxW22kt8PrDc0Eb6ivx+j3TCQ3acFyhFeSR416JtAAAAAAAAAAAAAAAAAAAAAAAAAAAAA5P6RaO9h4v/sj/AHQb/KbGkt2c9J/7R9WLPXtYrR7p+jyBM908uAdBgKXVQS9qaTn8VHwPlf2k4pbV6maVn+ikzEe+e+fL3PoXAuHxpsEXtH9duc+71R/O9ZUDy1pehS4MxSxzDHG4RV6bpvXWD+7Pg+56M7HBeK34fqYyR/bPK0euPOOsOVxTQU1eGaz17p9U/wA6uHlFp2as07NcmtUfaomLRvHR81mJidp6voQtOjsN6vb/ANJe9pficnjU7ab9bR+8t/hsfn/Cf2e5nk3fAAAAAAAAAAAAAAAAAAAAAAAAAAAAAKPphR38OuyrT994/mJrO07kxvyeHR5csj6DvvzeS225NkLXV9Lq/dfMrbfszt1TXbeN+joas/tJf8n8T4deJnq+s45hNoTNWYbKTGRjmFZhthLMRCkw5DbVv4itb+rPzvn77n3Dg82nQYJt17Ffo+WcQiI1WTb2p/34oaZ0mo6HoVS3sSu+mvOa+Rw+O2/KrHv/AG/26fC4/MtPueznmHaAAAAAAAAAAAAAAAAAAAAAAAAAAAAAKTpZVtRUGnarNRbWqcfTVu/dYmdkxG8vKNrdHqqrPqYSnCSUs3C+873WbX7Z6fQ8VxWwx6W0RPTvcXVaC8ZJ9HG8Iz2Biv6UvOn8zejiWl9uPHyas6LP7P0803EUakIwlOLjJqzvZ+ksm7rnqfM+MaWmPU2nFO9LTvHx7vh9Nnu+Gam18FYyRtaI2nz+LZh8ScK+N2aZE6nXTMM1Zd0vD3d3GLm4pvdVs+SvwzsbWh0n3nPXHM7RPWfVHfPl72nrs/oMM3iN57o9cuZqbExUpNulJybbedPVu7ep9jpxDR0rFK3jaI2jlPSPg+Z20eptM2mvOefWPNnHo5i3/Jlbvp/qL/iWl9vwnyV+5Z/Z8Y83S9B9j1qWITqU5QTlC191+qpPg+44nGNVizRSMdt9t9/B0eHYMmKbTeNt9v3ennEdMAAAAAAAAAAAAAAAAAAAAAAAAAAAAApel2WG3srwq0n5y3X7pMTG8JidpV2xtpwoKfWN2bTirbzbtmRTnCb9Wyr0qi21Ck32zaj7kmX7Kqq2vtmpWpuE6VBwllpJtPg075PtRW+Kt47NlqXmk71cZiNmyUXOOiklnrny5rTzOJq9F6Ks3id48YdjS6v0kxWeU+Cw2Vsics5NKK14vuRq6PSfed5jlEd7Z1eq+77R1mXTYLGSwt4U40912d2ryldauV8+J6HBpseGu1IcLNnvmtveVpQ6RS9qnB/8bx+NzN2WFY4fbNKWqcO9XXmiNhY05xkrxafcQMwAAAAAAAAAAAAAAAAAAAAAAAAAAAANWJrxpwc5aRV3+CXbcDito7Rdeo+tTVOPqKKbUZcd7m9PfYvtsNVbFU5RtGM5PJReXjla7/ehEW2nbYmOW+6ndV023OMrN2jp28zBqdVTT17VmfT6a2e3Zq1VdoOcd1Ld9K973ytolY5ObjFprtSu0+t1MPCoi2953hLxFW2H3Xq0lHRavlbMz3tevD5tmtvaenx/m7BWtLa6IxV2iOvwTtm1UoWabz4O3LsZHAb1nDaszzi3hMR5HGK2jNFojlMfSUupXTjZwk7er2eNkdqez3S5Ub96vq4vdTyzs2k8rtLQradqzMJrG8xCv2dtWtUjduC5Wi/meay8Vz0ttExPwd/Hw3Dau87/ADX+zNpTvya+7dXNzh3Erai/o8kc9t4lp67Q1wx26TydZs7G9YrP1kk+9aX7M7rwOvMOYmkAAAAAAAAAAAAAAAAAAAAAAAAAAAFb0hpSlQbjd7klJpZ3itcuNk7+BMdRyTquLurOMs/PkzIh8x8EoSktdydrXydmMf8AdCL/ANsuRxNR346q3wOXxukzWltp25+O3k6XCLxFrR38v382yjF+J5u20PQV3S6NO7zzKZMtrRETPKOnuXpjrWZmI5z1TorIxY82TFbt45mJ9ymXHXJHZvG8MZ029JNanbwfaLPXlkrFvCf3jwcnLwbFbnSZjxjz8VXtTA1pK0fTTd8mrrwf4G/m4ppNXj2mZrPvjyaeLRajTX327Ue6W3YlCtmpUpRS4vLyR5vVxWs8p3/Tm7uHNvXnGy8wVOW88uz9s3uC4bWzek7ojxlp8Uy19FFY6z9HXbFwzTu+EbfF/mfkuZ6mZcBcFQAAAAAAAAAAAAAAAAAAAAAAAAAAABw/SyjPDVVOnGPVVfWj7KqZt25XyfbnyLRIrJbapyW7NOD5TTSd1qpJXeT5ExbbnBMd0qfataEZWis+ObefJHG4jr7Z/wAmvTvn1/6dbQ6OuH823Xu9yNShJ31TjnazNK2hmMfanr6m3XWxN+zHT1peCqXOVkrtLp0neE+EjDMEwkUcM5Z7tR303N1e9nb4bwmNTT0mS20d3rnwnk5Wu4lOC3o6V3nvfamDqezFx7Kkld92Ssb+Xgeniv8ARed2nj4tmmf66xs20JunfeqQg2rZfaz74wWr8fAw4ODxW29p3j1Jz8Q7ddqxstdlVHU3VRi/WalOpfeva91Hg89dUdmlYpXsx0c21ptO8utpwUUkuBKrIAAAAAAAAAAAAAAAAAAAAAAAAAAAADCrSjNWklJPVSSa8mBHx+zKNeO7VpwmlkrqzXdJZrwA4bF9EKc8W6NKpNei5zlK0urWqjG1r6x1d8+81MWjx47dqP8AxtZdXkyV2l8rdAcRDOniIZcZb0fwfxNqYjva0TPc4/GYn+HryhvQmla0qbU4O/3ZLVcPA8xqdPHamIej0+onsxMpuztoqpJRus2kadsM7tyM0TDo9k7HrYtOcMTDcUnHdTi3HkmknbxzPXYK0pSKV7uTymW1rWm9u/msMX0S6qlObq1Krgt5xvJLdT9LR/du9OBmYnQ7I2Vh6cYypwjmk97V94FkqaTbsrvV2V33sDIAAAAAAAAAAAAAAAAAAAAAAAAAAAAAAAwrVVCMpPSMXJ9yVwODrbVqUI78bKpjJzlKWrjTi7JJPnJz8EiYJW2DXWRe9ebuvWbll4ltoTCzpbNo/dh4qK/ApNKz3QtF7R3pFPBUV7NLyRX0dfUekt65bFRpRTaUI83FKL80W7PuV3merVgsS5TlBtSSV0+zSz5kyhp2F6HWUf6M3GP/AFu0of4tLwAtSAAAAAAAAAAAAAAAAAAAAAAAAAAAAAAAAOf6T7VioSoxznK29b2Us7d708SRz3SDZdSm6PWyUkqSjHdTSTjrHtead8r5jdO26uo1IpZb7t2/6Bsl08UuU/P/AEShLoVJy9XfXixubJ9HDyes/iyO0t2VhhdnxneO/NNq94vdas8mn8xuiY2afTwteUqk3WjKhdO1pWpyV962rtPVcghfYbERqRUotOMldNEDaAAAAAAAAAAAAAAAAAAAAAAAAAAAAAA0Y6q4Uqk1rCnOS71FtAcy8BvYHrFnN1HVm9W1Fyj7k2/7uZPeLXaOLpVMFKrOKnHcvuvJ9YslG/B72V0QPOJ0pRaTau1fj8SbTFdt01ibdFrhKatG9Wjd8PtHLuy4kck81rQcYq3WQ8p/iVmYidplaItMbxDD/wAiuDT5GeNPknuYpzVjvdDsKcleMs96Kmnx0V0/Ne8xzCW1/a4hNaUYyhfnKTi5eW7FeL5Aatk0+rr14RypqacVwTlGMpJeMn5odwtyAAAAAAAAAAAAAAAAAAAAAAAAAAAAAA+SimrPNPJ9wHP0nLAycZJzw8neMtXC/CX7z11yJ6im25B06NWNJqdCq4SVr/ZzjKMt1rg7K2eqtyzCF/DxrQjLW18lrZ6rz+BaJmLRaO5O0WiayjwwMYVKbTvaa1tdeBGovOS1ZmOicVIpExusJUN+XhJX017TDb/mrPqZK/8AFaFrsrYKT3nw7ve1p8TbyZ7XjZrUxVrO6xnVbn9lwi4b3a3eUkuNvLNcDDLI30qipxUKS3pW1zku+/t8dON7tXCEnBYbq1zcm3JvVt5tvt/eiRAkgAAAAAAAAAAAAAAAAAAAAAAAAAAAAAAHxoCqxfR+jO+7vUm00+rdlZ6rd0SfZYbjmMXsmtgp70WpQftWyfZJey/iTuI1fHWtelZyaW9GzWb17PAlK02ZjFTT9BSu7ptJ8ghZ061Wtk/Ri+CybXJEcjZYQ2csrvJaRWni3q+0gTKdJR0VufFvvfEDMAAAAAAAAAAAAAAAAAAAAAAAAAAAAAAAAAAHI7c2n1lXc/lxqKFm4xWUrTqyu/SSzSWejfIlKXOjs63rU42VnuzlG67Vez8SsTEkxMMNmUcNCN5zj6UpSp3e7eF7Jq2t7Fg2uqDXW0asY1YK8UpZTS9lJ6S+PErExPRMxMdV1snG9fSjPRvKXetSVUwAAAAAAAAAAAAAAAAAAAAAAAAAAAAAAAAAAADjMLsfrpSi5bs4Skne+dpNNrx+KJSlrolr6az7H8ysViJ3TNpmNm2v0clNRTqR9CO7HJ6Xb59pbdVFxXR2UKbk6tNRgm84yf5sylaxXfZe15ttuuejuGdOjFSyerXa2214Xt4FlZWgQAAAAAAAAAAAAAAAAAAAAAAAAAAAAAAAAAAAp9o4R9fCcIyvK++1pdWUXlmnbLk0s9ESLggAKzaMZOtSVpSg1PRN7tRWcZcr23rN5K3MCyjFJWWiA+g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2262188"/>
            <a:ext cx="7543800" cy="471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20688"/>
            <a:ext cx="91440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Приклади траєкторії навчання та змісту завдань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124744"/>
            <a:ext cx="5976664" cy="385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287321"/>
            <a:ext cx="2771800" cy="357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2 5"/>
          <p:cNvSpPr/>
          <p:nvPr/>
        </p:nvSpPr>
        <p:spPr>
          <a:xfrm>
            <a:off x="0" y="1772816"/>
            <a:ext cx="1367136" cy="1944216"/>
          </a:xfrm>
          <a:prstGeom prst="borderCallout2">
            <a:avLst>
              <a:gd name="adj1" fmla="val -412"/>
              <a:gd name="adj2" fmla="val 159654"/>
              <a:gd name="adj3" fmla="val 10426"/>
              <a:gd name="adj4" fmla="val 114323"/>
              <a:gd name="adj5" fmla="val 34439"/>
              <a:gd name="adj6" fmla="val 10132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Завдання задають траєкторію роздумів і  підводять учнів до самостійних висновків</a:t>
            </a:r>
            <a:endParaRPr lang="ru-RU" sz="1600" dirty="0"/>
          </a:p>
        </p:txBody>
      </p:sp>
      <p:sp>
        <p:nvSpPr>
          <p:cNvPr id="7" name="Выноска 2 6"/>
          <p:cNvSpPr/>
          <p:nvPr/>
        </p:nvSpPr>
        <p:spPr>
          <a:xfrm>
            <a:off x="323528" y="4653136"/>
            <a:ext cx="3888432" cy="936104"/>
          </a:xfrm>
          <a:prstGeom prst="borderCallout2">
            <a:avLst>
              <a:gd name="adj1" fmla="val -41780"/>
              <a:gd name="adj2" fmla="val 56436"/>
              <a:gd name="adj3" fmla="val -40254"/>
              <a:gd name="adj4" fmla="val 19290"/>
              <a:gd name="adj5" fmla="val 1231"/>
              <a:gd name="adj6" fmla="val 1666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Завдання із гумором – емоційна складова навчання</a:t>
            </a:r>
            <a:endParaRPr lang="ru-RU" sz="1600" dirty="0"/>
          </a:p>
        </p:txBody>
      </p:sp>
      <p:sp>
        <p:nvSpPr>
          <p:cNvPr id="8" name="Выноска 2 7"/>
          <p:cNvSpPr/>
          <p:nvPr/>
        </p:nvSpPr>
        <p:spPr>
          <a:xfrm>
            <a:off x="4499992" y="5085184"/>
            <a:ext cx="1944216" cy="936104"/>
          </a:xfrm>
          <a:prstGeom prst="borderCallout2">
            <a:avLst>
              <a:gd name="adj1" fmla="val -144407"/>
              <a:gd name="adj2" fmla="val 113589"/>
              <a:gd name="adj3" fmla="val -67456"/>
              <a:gd name="adj4" fmla="val 50843"/>
              <a:gd name="adj5" fmla="val -9897"/>
              <a:gd name="adj6" fmla="val 4881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Конспективний виклад навчального матеріалу</a:t>
            </a:r>
            <a:endParaRPr lang="ru-RU" sz="1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08104" y="4437112"/>
            <a:ext cx="1224136" cy="504056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Выноска 2 10"/>
          <p:cNvSpPr/>
          <p:nvPr/>
        </p:nvSpPr>
        <p:spPr>
          <a:xfrm>
            <a:off x="323528" y="6021288"/>
            <a:ext cx="3744416" cy="603448"/>
          </a:xfrm>
          <a:prstGeom prst="borderCallout2">
            <a:avLst>
              <a:gd name="adj1" fmla="val 51336"/>
              <a:gd name="adj2" fmla="val 168910"/>
              <a:gd name="adj3" fmla="val 93522"/>
              <a:gd name="adj4" fmla="val 132702"/>
              <a:gd name="adj5" fmla="val 44508"/>
              <a:gd name="adj6" fmla="val 1034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/>
              <a:t>Міжпредметна</a:t>
            </a:r>
            <a:r>
              <a:rPr lang="uk-UA" sz="1600" dirty="0"/>
              <a:t> інтеграція, формування полікультурної складової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20688"/>
            <a:ext cx="91440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Приклади траєкторії навчання та змісту завдань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881828" cy="494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42484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2 5"/>
          <p:cNvSpPr/>
          <p:nvPr/>
        </p:nvSpPr>
        <p:spPr>
          <a:xfrm>
            <a:off x="467544" y="6093296"/>
            <a:ext cx="3744416" cy="603448"/>
          </a:xfrm>
          <a:prstGeom prst="borderCallout2">
            <a:avLst>
              <a:gd name="adj1" fmla="val 51336"/>
              <a:gd name="adj2" fmla="val 168910"/>
              <a:gd name="adj3" fmla="val 93522"/>
              <a:gd name="adj4" fmla="val 132702"/>
              <a:gd name="adj5" fmla="val 44508"/>
              <a:gd name="adj6" fmla="val 1034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Міні-проекти та </a:t>
            </a:r>
            <a:r>
              <a:rPr lang="uk-UA" sz="1600" dirty="0" err="1"/>
              <a:t>компетентнісні</a:t>
            </a:r>
            <a:r>
              <a:rPr lang="uk-UA" sz="1600" dirty="0"/>
              <a:t> завдання</a:t>
            </a:r>
            <a:endParaRPr lang="ru-RU" sz="1600" dirty="0"/>
          </a:p>
        </p:txBody>
      </p:sp>
      <p:sp>
        <p:nvSpPr>
          <p:cNvPr id="7" name="Выноска 2 6"/>
          <p:cNvSpPr/>
          <p:nvPr/>
        </p:nvSpPr>
        <p:spPr>
          <a:xfrm>
            <a:off x="467544" y="6093296"/>
            <a:ext cx="3744416" cy="603448"/>
          </a:xfrm>
          <a:prstGeom prst="borderCallout2">
            <a:avLst>
              <a:gd name="adj1" fmla="val -115538"/>
              <a:gd name="adj2" fmla="val 106159"/>
              <a:gd name="adj3" fmla="val -13891"/>
              <a:gd name="adj4" fmla="val 109827"/>
              <a:gd name="adj5" fmla="val -11117"/>
              <a:gd name="adj6" fmla="val 9043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Міні-проекти та </a:t>
            </a:r>
            <a:r>
              <a:rPr lang="uk-UA" sz="1600" dirty="0" err="1"/>
              <a:t>компетентнісні</a:t>
            </a:r>
            <a:r>
              <a:rPr lang="uk-UA" sz="1600" dirty="0"/>
              <a:t> завдання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20688"/>
            <a:ext cx="91440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Приклади траєкторії навчання та змісту завдань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7" name="Выноска 2 6"/>
          <p:cNvSpPr/>
          <p:nvPr/>
        </p:nvSpPr>
        <p:spPr>
          <a:xfrm>
            <a:off x="467544" y="6093296"/>
            <a:ext cx="6408712" cy="603448"/>
          </a:xfrm>
          <a:prstGeom prst="borderCallout2">
            <a:avLst>
              <a:gd name="adj1" fmla="val -36896"/>
              <a:gd name="adj2" fmla="val 113834"/>
              <a:gd name="adj3" fmla="val 45570"/>
              <a:gd name="adj4" fmla="val 122730"/>
              <a:gd name="adj5" fmla="val 46426"/>
              <a:gd name="adj6" fmla="val 1034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Схеми, що варті декількох сторінок стандартного підручника</a:t>
            </a:r>
            <a:endParaRPr lang="ru-RU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36326"/>
            <a:ext cx="7992888" cy="47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20688"/>
            <a:ext cx="91440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Приклади траєкторії навчання та змісту завдань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7" name="Выноска 2 6"/>
          <p:cNvSpPr/>
          <p:nvPr/>
        </p:nvSpPr>
        <p:spPr>
          <a:xfrm>
            <a:off x="467544" y="6093296"/>
            <a:ext cx="6408712" cy="603448"/>
          </a:xfrm>
          <a:prstGeom prst="borderCallout2">
            <a:avLst>
              <a:gd name="adj1" fmla="val -36896"/>
              <a:gd name="adj2" fmla="val 113834"/>
              <a:gd name="adj3" fmla="val 45570"/>
              <a:gd name="adj4" fmla="val 122730"/>
              <a:gd name="adj5" fmla="val 46426"/>
              <a:gd name="adj6" fmla="val 1034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err="1"/>
              <a:t>Гейміфіковане</a:t>
            </a:r>
            <a:r>
              <a:rPr lang="uk-UA" sz="1600" dirty="0"/>
              <a:t> навчання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556"/>
          <a:stretch>
            <a:fillRect/>
          </a:stretch>
        </p:blipFill>
        <p:spPr bwMode="auto">
          <a:xfrm>
            <a:off x="395536" y="1340768"/>
            <a:ext cx="4230661" cy="46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8446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6928" y="1733550"/>
            <a:ext cx="8964488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Є</a:t>
            </a:r>
            <a:r>
              <a:rPr kumimoji="0" lang="uk-UA" sz="3200" b="1" i="0" u="none" strike="noStrike" kern="1200" cap="none" spc="0" normalizeH="0" noProof="0" dirty="0">
                <a:ln>
                  <a:noFill/>
                </a:ln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питання? Задавайте – відповімо!!!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16" y="2752050"/>
            <a:ext cx="863530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928" y="229562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http://yakistosviti.com.ua/uk/Serednja-shkola-Informatika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18646612">
            <a:off x="5868144" y="2326104"/>
            <a:ext cx="432048" cy="864096"/>
          </a:xfrm>
          <a:prstGeom prst="arc">
            <a:avLst>
              <a:gd name="adj1" fmla="val 16737026"/>
              <a:gd name="adj2" fmla="val 3979313"/>
            </a:avLst>
          </a:prstGeom>
          <a:ln w="38100">
            <a:solidFill>
              <a:srgbClr val="F68222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679849"/>
            <a:ext cx="918051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 descr="https://www.roberthalf.com/sites/default/files/styles/blog_image/public/Media_Root/images/blog-tcg/soft_skills.jpg?itok=YNUYySkP"/>
          <p:cNvSpPr>
            <a:spLocks noChangeAspect="1" noChangeArrowheads="1"/>
          </p:cNvSpPr>
          <p:nvPr/>
        </p:nvSpPr>
        <p:spPr bwMode="auto">
          <a:xfrm>
            <a:off x="155575" y="-1600200"/>
            <a:ext cx="500062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7" name="Picture 9" descr="http://ipl.org.ua/wp-content/themes/theme7/images/logo_header.png"/>
          <p:cNvPicPr>
            <a:picLocks noChangeAspect="1" noChangeArrowheads="1"/>
          </p:cNvPicPr>
          <p:nvPr/>
        </p:nvPicPr>
        <p:blipFill>
          <a:blip r:embed="rId5" cstate="print"/>
          <a:srcRect t="41424"/>
          <a:stretch>
            <a:fillRect/>
          </a:stretch>
        </p:blipFill>
        <p:spPr bwMode="auto">
          <a:xfrm>
            <a:off x="0" y="620688"/>
            <a:ext cx="9315450" cy="12218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192" y="5988749"/>
            <a:ext cx="633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http://osvita-center.com.ua/catalog/5-klas/nformatika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36512" y="5387206"/>
            <a:ext cx="8964488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придбання </a:t>
            </a:r>
            <a:r>
              <a:rPr lang="uk-UA" sz="3200" b="1" dirty="0" err="1" smtClean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зошита-конспекта</a:t>
            </a:r>
            <a:r>
              <a:rPr lang="uk-UA" sz="3200" b="1" dirty="0" smtClean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sz="54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Підтримка курсу:</a:t>
            </a:r>
            <a:endParaRPr lang="ru-RU" sz="5400" b="1" dirty="0"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217443"/>
          </a:xfrm>
        </p:spPr>
        <p:txBody>
          <a:bodyPr>
            <a:normAutofit/>
          </a:bodyPr>
          <a:lstStyle/>
          <a:p>
            <a:r>
              <a:rPr lang="uk-UA" dirty="0"/>
              <a:t>Навчальна програма </a:t>
            </a:r>
            <a:r>
              <a:rPr lang="uk-UA" sz="1700" dirty="0"/>
              <a:t>(</a:t>
            </a:r>
            <a:r>
              <a:rPr lang="en-US" sz="1700" dirty="0">
                <a:hlinkClick r:id="rId2"/>
              </a:rPr>
              <a:t>http://mon.gov.ua/activity/education/zagalna-serednya/navchalni-programy.html</a:t>
            </a:r>
            <a:r>
              <a:rPr lang="uk-UA" sz="1700" dirty="0"/>
              <a:t>)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Календарне планування</a:t>
            </a:r>
            <a:r>
              <a:rPr lang="uk-UA" dirty="0"/>
              <a:t>, матеріали до уроку, корисні посилання та замовлення методичних порад </a:t>
            </a:r>
            <a:r>
              <a:rPr lang="uk-UA" sz="1700" dirty="0"/>
              <a:t>(</a:t>
            </a:r>
            <a:r>
              <a:rPr lang="en-US" sz="1700" dirty="0">
                <a:hlinkClick r:id="rId3"/>
              </a:rPr>
              <a:t>http://yakistosviti.com.ua/uk/Serednja-shkola-Informatika</a:t>
            </a:r>
            <a:r>
              <a:rPr lang="uk-UA" sz="1700" dirty="0"/>
              <a:t>)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Зошит-конспект</a:t>
            </a:r>
            <a:r>
              <a:rPr lang="uk-UA" dirty="0"/>
              <a:t> </a:t>
            </a:r>
            <a:r>
              <a:rPr lang="uk-UA" sz="1700" dirty="0"/>
              <a:t>(</a:t>
            </a:r>
            <a:r>
              <a:rPr lang="en-US" sz="1700" dirty="0">
                <a:hlinkClick r:id="rId4"/>
              </a:rPr>
              <a:t>http://osvita-center.com.ua/catalog/5-klas/nformatika/</a:t>
            </a:r>
            <a:r>
              <a:rPr lang="uk-UA" sz="1700" dirty="0"/>
              <a:t>)</a:t>
            </a: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Електронний </a:t>
            </a:r>
            <a:r>
              <a:rPr lang="uk-UA" b="1" dirty="0" err="1">
                <a:solidFill>
                  <a:schemeClr val="accent5">
                    <a:lumMod val="75000"/>
                  </a:schemeClr>
                </a:solidFill>
              </a:rPr>
              <a:t>онлайн-підручник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700" dirty="0"/>
              <a:t>(</a:t>
            </a:r>
            <a:r>
              <a:rPr lang="en-US" sz="1700" dirty="0">
                <a:hlinkClick r:id="rId5"/>
              </a:rPr>
              <a:t>http://itknyga.com.ua</a:t>
            </a:r>
            <a:r>
              <a:rPr lang="uk-UA" sz="1700" dirty="0"/>
              <a:t>)</a:t>
            </a:r>
          </a:p>
          <a:p>
            <a:r>
              <a:rPr lang="uk-UA" dirty="0"/>
              <a:t>Методичні консультації </a:t>
            </a:r>
            <a:r>
              <a:rPr lang="uk-UA" sz="1700" dirty="0"/>
              <a:t>(</a:t>
            </a:r>
            <a:r>
              <a:rPr lang="en-US" sz="1700" dirty="0">
                <a:hlinkClick r:id="rId6"/>
              </a:rPr>
              <a:t>http://yakistosviti.com.ua/uk/dopomoga-ekspertiv</a:t>
            </a:r>
            <a:r>
              <a:rPr lang="uk-UA" sz="1700" dirty="0">
                <a:hlinkClick r:id="rId5"/>
              </a:rPr>
              <a:t>)</a:t>
            </a:r>
            <a:endParaRPr lang="ru-RU" sz="1700" dirty="0">
              <a:hlinkClick r:id="rId5"/>
            </a:endParaRPr>
          </a:p>
        </p:txBody>
      </p:sp>
      <p:pic>
        <p:nvPicPr>
          <p:cNvPr id="4" name="Рисунок 3" descr="fo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Autofit/>
          </a:bodyPr>
          <a:lstStyle/>
          <a:p>
            <a:pPr marL="0" indent="358775" algn="just">
              <a:spcBef>
                <a:spcPts val="1200"/>
              </a:spcBef>
              <a:buNone/>
            </a:pPr>
            <a:r>
              <a:rPr lang="uk-UA" sz="2400" b="1" dirty="0">
                <a:solidFill>
                  <a:srgbClr val="F68222"/>
                </a:solidFill>
              </a:rPr>
              <a:t>Модернізація освіти</a:t>
            </a:r>
            <a:r>
              <a:rPr lang="uk-UA" sz="2400" dirty="0"/>
              <a:t>, </a:t>
            </a:r>
            <a:r>
              <a:rPr lang="uk-UA" sz="2000" dirty="0"/>
              <a:t>що відбувається сьогодні, змінює мету навчання: знання не за ради знань, а за ради їх практичного використання у повсякденній діяльності та майбутньому житті. </a:t>
            </a:r>
            <a:endParaRPr lang="uk-UA" sz="2400" dirty="0"/>
          </a:p>
          <a:p>
            <a:pPr marL="0" indent="358775" algn="just">
              <a:spcBef>
                <a:spcPts val="1200"/>
              </a:spcBef>
              <a:buNone/>
            </a:pPr>
            <a:r>
              <a:rPr lang="uk-UA" sz="2400" b="1" dirty="0">
                <a:solidFill>
                  <a:srgbClr val="F68222"/>
                </a:solidFill>
              </a:rPr>
              <a:t>Чинники, що забезпечують успішність формування </a:t>
            </a:r>
            <a:r>
              <a:rPr lang="uk-UA" sz="2400" b="1" dirty="0" err="1">
                <a:solidFill>
                  <a:srgbClr val="F68222"/>
                </a:solidFill>
              </a:rPr>
              <a:t>компетентностей</a:t>
            </a:r>
            <a:r>
              <a:rPr lang="uk-UA" sz="2400" b="1" dirty="0">
                <a:solidFill>
                  <a:srgbClr val="F68222"/>
                </a:solidFill>
              </a:rPr>
              <a:t> учнів:</a:t>
            </a:r>
            <a:endParaRPr lang="ru-RU" sz="2400" dirty="0">
              <a:solidFill>
                <a:srgbClr val="F68222"/>
              </a:solidFill>
            </a:endParaRPr>
          </a:p>
          <a:p>
            <a:pPr marL="0" indent="358775" algn="just">
              <a:spcBef>
                <a:spcPts val="1200"/>
              </a:spcBef>
            </a:pPr>
            <a:r>
              <a:rPr lang="uk-UA" sz="2000" i="1" dirty="0">
                <a:solidFill>
                  <a:schemeClr val="accent5">
                    <a:lumMod val="75000"/>
                  </a:schemeClr>
                </a:solidFill>
              </a:rPr>
              <a:t>Особистісні характеристики школяра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dirty="0"/>
              <a:t>(активність, відповідальність, комунікабельність, здатність до </a:t>
            </a:r>
            <a:r>
              <a:rPr lang="uk-UA" sz="2000" dirty="0" err="1"/>
              <a:t>емпатії</a:t>
            </a:r>
            <a:r>
              <a:rPr lang="uk-UA" sz="2000" dirty="0"/>
              <a:t> й рефлексії, допитливість, креативність, ініціативність та інші).</a:t>
            </a:r>
            <a:endParaRPr lang="ru-RU" sz="2000" dirty="0"/>
          </a:p>
          <a:p>
            <a:pPr marL="0" indent="358775" algn="just">
              <a:spcBef>
                <a:spcPts val="1200"/>
              </a:spcBef>
            </a:pPr>
            <a:r>
              <a:rPr lang="uk-UA" sz="2000" i="1" dirty="0">
                <a:solidFill>
                  <a:schemeClr val="accent5">
                    <a:lumMod val="75000"/>
                  </a:schemeClr>
                </a:solidFill>
              </a:rPr>
              <a:t>Суспільна значущість результатів </a:t>
            </a:r>
            <a:r>
              <a:rPr lang="uk-UA" sz="2000" dirty="0"/>
              <a:t>освітньої діяльності.</a:t>
            </a:r>
            <a:endParaRPr lang="ru-RU" sz="2000" dirty="0"/>
          </a:p>
          <a:p>
            <a:pPr marL="0" indent="358775" algn="just">
              <a:spcBef>
                <a:spcPts val="1200"/>
              </a:spcBef>
            </a:pPr>
            <a:r>
              <a:rPr lang="uk-UA" sz="2000" i="1" dirty="0">
                <a:solidFill>
                  <a:schemeClr val="accent5">
                    <a:lumMod val="75000"/>
                  </a:schemeClr>
                </a:solidFill>
              </a:rPr>
              <a:t>Принципи, форми, методи і прийоми навчання </a:t>
            </a:r>
            <a:r>
              <a:rPr lang="uk-UA" sz="2000" dirty="0"/>
              <a:t>(у процесі реалізації </a:t>
            </a:r>
            <a:r>
              <a:rPr lang="uk-UA" sz="2000" dirty="0" err="1"/>
              <a:t>компетентнісно</a:t>
            </a:r>
            <a:r>
              <a:rPr lang="uk-UA" sz="2000" dirty="0"/>
              <a:t> орієнтованого підходу до навчання основними методами є проблемний та </a:t>
            </a:r>
            <a:r>
              <a:rPr lang="uk-UA" sz="2000" dirty="0" err="1"/>
              <a:t>діяльнісний</a:t>
            </a:r>
            <a:r>
              <a:rPr lang="uk-UA" sz="2000" dirty="0"/>
              <a:t>).</a:t>
            </a:r>
            <a:endParaRPr lang="ru-RU" sz="2000" dirty="0"/>
          </a:p>
          <a:p>
            <a:pPr marL="0" indent="358775" algn="just">
              <a:spcBef>
                <a:spcPts val="1200"/>
              </a:spcBef>
            </a:pPr>
            <a:r>
              <a:rPr lang="uk-UA" sz="2000" i="1" dirty="0">
                <a:solidFill>
                  <a:schemeClr val="accent5">
                    <a:lumMod val="75000"/>
                  </a:schemeClr>
                </a:solidFill>
              </a:rPr>
              <a:t>Зміст навчальних завдань</a:t>
            </a:r>
            <a:r>
              <a:rPr lang="uk-UA" sz="2000" dirty="0"/>
              <a:t> (мають бути тісно пов’язані із життєвим досвідом та інтересами учнів, обов’язково містити розвивальний компонент).</a:t>
            </a:r>
            <a:endParaRPr lang="ru-RU" sz="2000" dirty="0"/>
          </a:p>
          <a:p>
            <a:pPr marL="0" indent="358775">
              <a:buNone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764704"/>
            <a:ext cx="82296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Вимоги часу до формування навичок у учнів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" b="12646"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47864" y="836712"/>
            <a:ext cx="544928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Вимоги часу до сучасного вчителя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8"/>
          <a:stretch/>
        </p:blipFill>
        <p:spPr>
          <a:xfrm>
            <a:off x="3347864" y="2323813"/>
            <a:ext cx="5796136" cy="4518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9094" r="48331" b="16880"/>
          <a:stretch/>
        </p:blipFill>
        <p:spPr>
          <a:xfrm>
            <a:off x="192266" y="836712"/>
            <a:ext cx="3371622" cy="3311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4" t="9094" r="2280" b="26451"/>
          <a:stretch/>
        </p:blipFill>
        <p:spPr>
          <a:xfrm>
            <a:off x="245325" y="3867511"/>
            <a:ext cx="3318563" cy="297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3290119" cy="417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2 4"/>
          <p:cNvSpPr/>
          <p:nvPr/>
        </p:nvSpPr>
        <p:spPr>
          <a:xfrm>
            <a:off x="323528" y="4869160"/>
            <a:ext cx="1944216" cy="1440160"/>
          </a:xfrm>
          <a:prstGeom prst="borderCallout2">
            <a:avLst>
              <a:gd name="adj1" fmla="val -23042"/>
              <a:gd name="adj2" fmla="val 169078"/>
              <a:gd name="adj3" fmla="val -8040"/>
              <a:gd name="adj4" fmla="val 123832"/>
              <a:gd name="adj5" fmla="val 28111"/>
              <a:gd name="adj6" fmla="val 985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Навчальні матеріали, що формують навички групової взаємодії </a:t>
            </a:r>
            <a:endParaRPr lang="ru-RU" dirty="0"/>
          </a:p>
        </p:txBody>
      </p:sp>
      <p:pic>
        <p:nvPicPr>
          <p:cNvPr id="6" name="Рисунок 5" descr="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sp>
        <p:nvSpPr>
          <p:cNvPr id="7" name="Выноска 2 6"/>
          <p:cNvSpPr/>
          <p:nvPr/>
        </p:nvSpPr>
        <p:spPr>
          <a:xfrm>
            <a:off x="179512" y="2708920"/>
            <a:ext cx="1944216" cy="1440160"/>
          </a:xfrm>
          <a:prstGeom prst="borderCallout2">
            <a:avLst>
              <a:gd name="adj1" fmla="val 67777"/>
              <a:gd name="adj2" fmla="val 182771"/>
              <a:gd name="adj3" fmla="val 28930"/>
              <a:gd name="adj4" fmla="val 139907"/>
              <a:gd name="adj5" fmla="val 28111"/>
              <a:gd name="adj6" fmla="val 9859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Закладений проблемний та </a:t>
            </a:r>
            <a:r>
              <a:rPr lang="uk-UA" dirty="0" err="1"/>
              <a:t>діяльнісний</a:t>
            </a:r>
            <a:r>
              <a:rPr lang="uk-UA" dirty="0"/>
              <a:t> методи навчання</a:t>
            </a:r>
            <a:endParaRPr lang="ru-RU" dirty="0"/>
          </a:p>
        </p:txBody>
      </p:sp>
      <p:sp>
        <p:nvSpPr>
          <p:cNvPr id="8" name="Выноска 2 7"/>
          <p:cNvSpPr/>
          <p:nvPr/>
        </p:nvSpPr>
        <p:spPr>
          <a:xfrm>
            <a:off x="1331640" y="692696"/>
            <a:ext cx="1944216" cy="1440160"/>
          </a:xfrm>
          <a:prstGeom prst="borderCallout2">
            <a:avLst>
              <a:gd name="adj1" fmla="val 120018"/>
              <a:gd name="adj2" fmla="val 163721"/>
              <a:gd name="adj3" fmla="val 40182"/>
              <a:gd name="adj4" fmla="val 142288"/>
              <a:gd name="adj5" fmla="val 28111"/>
              <a:gd name="adj6" fmla="val 9859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Переважна роль вчителя – координатор навчального процесу</a:t>
            </a:r>
            <a:endParaRPr lang="ru-RU" dirty="0"/>
          </a:p>
        </p:txBody>
      </p:sp>
      <p:sp>
        <p:nvSpPr>
          <p:cNvPr id="9" name="Выноска 2 8"/>
          <p:cNvSpPr/>
          <p:nvPr/>
        </p:nvSpPr>
        <p:spPr>
          <a:xfrm>
            <a:off x="6228184" y="764704"/>
            <a:ext cx="1944216" cy="1440160"/>
          </a:xfrm>
          <a:prstGeom prst="borderCallout2">
            <a:avLst>
              <a:gd name="adj1" fmla="val 113589"/>
              <a:gd name="adj2" fmla="val -60722"/>
              <a:gd name="adj3" fmla="val 39379"/>
              <a:gd name="adj4" fmla="val -41077"/>
              <a:gd name="adj5" fmla="val 24093"/>
              <a:gd name="adj6" fmla="val -618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Формування ключової компетентності учня – вміння вчитися</a:t>
            </a:r>
            <a:endParaRPr lang="ru-RU" dirty="0"/>
          </a:p>
        </p:txBody>
      </p:sp>
      <p:sp>
        <p:nvSpPr>
          <p:cNvPr id="10" name="Выноска 2 9"/>
          <p:cNvSpPr/>
          <p:nvPr/>
        </p:nvSpPr>
        <p:spPr>
          <a:xfrm>
            <a:off x="6876256" y="2636912"/>
            <a:ext cx="1944216" cy="1440160"/>
          </a:xfrm>
          <a:prstGeom prst="borderCallout2">
            <a:avLst>
              <a:gd name="adj1" fmla="val 63759"/>
              <a:gd name="adj2" fmla="val -57150"/>
              <a:gd name="adj3" fmla="val 26520"/>
              <a:gd name="adj4" fmla="val -32147"/>
              <a:gd name="adj5" fmla="val 24093"/>
              <a:gd name="adj6" fmla="val -61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Сучасна візуалізація навчального матеріалу</a:t>
            </a:r>
            <a:endParaRPr lang="ru-RU" dirty="0"/>
          </a:p>
        </p:txBody>
      </p:sp>
      <p:sp>
        <p:nvSpPr>
          <p:cNvPr id="11" name="Выноска 2 10"/>
          <p:cNvSpPr/>
          <p:nvPr/>
        </p:nvSpPr>
        <p:spPr>
          <a:xfrm>
            <a:off x="6732240" y="4869160"/>
            <a:ext cx="1944216" cy="1440160"/>
          </a:xfrm>
          <a:prstGeom prst="borderCallout2">
            <a:avLst>
              <a:gd name="adj1" fmla="val -27060"/>
              <a:gd name="adj2" fmla="val -51197"/>
              <a:gd name="adj3" fmla="val -9647"/>
              <a:gd name="adj4" fmla="val -24408"/>
              <a:gd name="adj5" fmla="val 34541"/>
              <a:gd name="adj6" fmla="val -499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Розвивальний зміст завдань із емоційною складовою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864096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uk-UA" sz="1600" b="1" i="1" dirty="0">
                <a:solidFill>
                  <a:srgbClr val="008000"/>
                </a:solidFill>
              </a:rPr>
              <a:t>Шановні вчителі!</a:t>
            </a:r>
          </a:p>
          <a:p>
            <a:pPr indent="358775" algn="just">
              <a:lnSpc>
                <a:spcPts val="2300"/>
              </a:lnSpc>
            </a:pPr>
            <a:r>
              <a:rPr lang="uk-UA" sz="1600" dirty="0"/>
              <a:t>Робочий зошит з інформатики, призначений для учнів, який водночас можуть використовувати і вчителі як </a:t>
            </a:r>
            <a:r>
              <a:rPr lang="uk-UA" sz="1600" b="1" dirty="0"/>
              <a:t>плани-конспекти уроків</a:t>
            </a:r>
            <a:r>
              <a:rPr lang="uk-UA" sz="1600" dirty="0"/>
              <a:t>. Чому саме така форма?</a:t>
            </a:r>
          </a:p>
          <a:p>
            <a:pPr indent="358775" algn="just">
              <a:lnSpc>
                <a:spcPts val="2300"/>
              </a:lnSpc>
            </a:pPr>
            <a:r>
              <a:rPr lang="uk-UA" sz="1600" dirty="0"/>
              <a:t>По-перше, це зручно. Учитель перебуває з учнями в одній площині, а не в паралельних просторах. Це одна з головних функцій даного видання — задавати траєкторію уроку. Крім завдань для самостійної роботи, у посібнику подано якомога більше завдань для </a:t>
            </a:r>
            <a:r>
              <a:rPr lang="uk-UA" sz="1600" b="1" dirty="0"/>
              <a:t>роботи в парах, обговорення, спільної роботи учнів і вчителя</a:t>
            </a:r>
            <a:r>
              <a:rPr lang="uk-UA" sz="1600" dirty="0"/>
              <a:t>. Так, зошит-конспект — не для лінивих учнів і вчителів!</a:t>
            </a:r>
          </a:p>
          <a:p>
            <a:pPr indent="358775" algn="just">
              <a:lnSpc>
                <a:spcPts val="2300"/>
              </a:lnSpc>
            </a:pPr>
            <a:r>
              <a:rPr lang="uk-UA" sz="1600" dirty="0"/>
              <a:t>По-друге, специфіка вивчення інформатики відразу після пропедевтичного курсу початкової школи полягає у роботі з </a:t>
            </a:r>
            <a:r>
              <a:rPr lang="uk-UA" sz="1600" b="1" dirty="0"/>
              <a:t>узагальнення та систематизації вже здобутих знань, умінь і навичок</a:t>
            </a:r>
            <a:r>
              <a:rPr lang="uk-UA" sz="1600" dirty="0"/>
              <a:t>. А це значить, що є необхідність у </a:t>
            </a:r>
            <a:r>
              <a:rPr lang="uk-UA" sz="1600" b="1" dirty="0"/>
              <a:t>матеріалах поданих конспективно, у вигляді тез і наочних схем, що добре запам’ятовуються і стають своєрідним каркасом для вже засвоєного і нового матеріалу</a:t>
            </a:r>
            <a:r>
              <a:rPr lang="uk-UA" sz="1600" dirty="0"/>
              <a:t>.</a:t>
            </a:r>
          </a:p>
          <a:p>
            <a:pPr indent="358775" algn="just">
              <a:lnSpc>
                <a:spcPts val="2300"/>
              </a:lnSpc>
            </a:pPr>
            <a:r>
              <a:rPr lang="uk-UA" sz="1600" dirty="0"/>
              <a:t>По-третє, саме така, дещо </a:t>
            </a:r>
            <a:r>
              <a:rPr lang="uk-UA" sz="1600" dirty="0" err="1"/>
              <a:t>коміксоподібна</a:t>
            </a:r>
            <a:r>
              <a:rPr lang="uk-UA" sz="1600" dirty="0"/>
              <a:t>, </a:t>
            </a:r>
            <a:r>
              <a:rPr lang="uk-UA" sz="1600" b="1" dirty="0"/>
              <a:t>форма видання узгоджується зі способом сприйняття інформації сучасними дітьми</a:t>
            </a:r>
            <a:r>
              <a:rPr lang="uk-UA" sz="1600" dirty="0"/>
              <a:t>, на яких традиційні підручники навіюють лише нудьгу.</a:t>
            </a:r>
          </a:p>
          <a:p>
            <a:pPr indent="358775" algn="just">
              <a:lnSpc>
                <a:spcPts val="2300"/>
              </a:lnSpc>
            </a:pPr>
            <a:r>
              <a:rPr lang="uk-UA" sz="1600" dirty="0"/>
              <a:t>Четверте — і головне — зошит-конспект </a:t>
            </a:r>
            <a:r>
              <a:rPr lang="uk-UA" sz="1600" b="1" dirty="0"/>
              <a:t>спонукає до творчості</a:t>
            </a:r>
            <a:r>
              <a:rPr lang="uk-UA" sz="1600" dirty="0"/>
              <a:t>. У ньому мало суто репродуктивних завдань. </a:t>
            </a:r>
            <a:r>
              <a:rPr lang="uk-UA" sz="1600" b="1" dirty="0"/>
              <a:t>Більшість задач вимагає від учня класифікації, узагальнення, проведення аналогії, побудови алгоритмів тощо</a:t>
            </a:r>
            <a:r>
              <a:rPr lang="uk-UA" sz="1600" dirty="0"/>
              <a:t>. Такі задачі розвивають мислення й творчі здібності. А хіба це не є однією з головних цілей освіти взагалі?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20688"/>
            <a:ext cx="91440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Звернення до учасників навчального процесу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196752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uk-UA" sz="1600" b="1" i="1" dirty="0">
                <a:solidFill>
                  <a:srgbClr val="008000"/>
                </a:solidFill>
              </a:rPr>
              <a:t>ДОРОГІ УЧНІ!</a:t>
            </a:r>
          </a:p>
          <a:p>
            <a:pPr indent="358775" algn="just"/>
            <a:r>
              <a:rPr lang="uk-UA" sz="1400" i="1" dirty="0"/>
              <a:t>Яким ви уявляєте своє доросле життя? Ким мрієте стати у майбутньому?  Чого очікуєте від уроків інформатики? А чи знаєте ви, щоб бути успішною дорослою людиною у майбутньому і успішним учнем сьогодні, потрібно вміти самостійно вчитися, знаходити необхідну інформацію та критично її осмислювати; вміти працювати в команді, відстоювати власні думки та презентувати досягнення; творчо мислити та правильно розподіляти свій час?</a:t>
            </a:r>
          </a:p>
          <a:p>
            <a:pPr indent="358775" algn="just"/>
            <a:r>
              <a:rPr lang="uk-UA" sz="1400" i="1" dirty="0"/>
              <a:t>Ви спитаєте: а до чого інформатика? Річ у тім, що сьогодні нові технології є тим «золотим ключиком», який відкриває чарівні дверцята у великий дорослий світ. Світ, який неможливо уявити без сучасних засобів спілкування, де потрібно постійно отримувати і опрацьовувати безліч інформації, постійно вчитися.</a:t>
            </a:r>
          </a:p>
          <a:p>
            <a:pPr indent="358775" algn="just"/>
            <a:r>
              <a:rPr lang="uk-UA" sz="1400" i="1" dirty="0"/>
              <a:t>Кожний урок у цьому зошиті побудовано так, що для отримання нових знань потрібно самостійно або в команді знайти відповідь на поставлене запитання, розв’язати цікаве творче завдання, систематизувати відомості, створити проект та презентувати його. А ще ви маєте можливість спробувати себе в ролі програміста, розробника комп’ютерних ігор та корисних програм. І навіть якщо в майбутньому у вас буде інша професія, розвинуте алгоритмічне та логічне мислення допоможе розв’язати будь-яке завдання.</a:t>
            </a:r>
          </a:p>
          <a:p>
            <a:pPr indent="358775" algn="just"/>
            <a:r>
              <a:rPr lang="uk-UA" sz="1400" i="1" dirty="0"/>
              <a:t>Будьте старанними та наполегливими. Якщо завдання здаються складними, намагайтеся їх розв’язати, шукаючи різні підходи та джерела інформації. Бажаємо успіхів у навчанні та досягнення поставленої мети!</a:t>
            </a:r>
          </a:p>
          <a:p>
            <a:pPr indent="358775" algn="just"/>
            <a:r>
              <a:rPr lang="uk-UA" sz="1400" b="1" dirty="0"/>
              <a:t>Умовні позначки до завдань</a:t>
            </a:r>
          </a:p>
          <a:p>
            <a:pPr indent="358775" algn="just">
              <a:lnSpc>
                <a:spcPct val="150000"/>
              </a:lnSpc>
            </a:pPr>
            <a:r>
              <a:rPr lang="uk-UA" sz="1400" i="1" dirty="0"/>
              <a:t>інтерактивні завдання, що потребують обговорення та групової взаємодії</a:t>
            </a:r>
          </a:p>
          <a:p>
            <a:pPr indent="358775" algn="just">
              <a:lnSpc>
                <a:spcPct val="150000"/>
              </a:lnSpc>
            </a:pPr>
            <a:r>
              <a:rPr lang="uk-UA" sz="1400" i="1" dirty="0"/>
              <a:t>практичні завдання, що потребують підключення до мережі Інтернет</a:t>
            </a:r>
          </a:p>
          <a:p>
            <a:pPr indent="358775" algn="just">
              <a:lnSpc>
                <a:spcPct val="150000"/>
              </a:lnSpc>
            </a:pPr>
            <a:r>
              <a:rPr lang="uk-UA" sz="1400" i="1" dirty="0"/>
              <a:t>практичні завдання, що потребують наявності комп’ютера</a:t>
            </a:r>
          </a:p>
          <a:p>
            <a:pPr indent="358775" algn="just">
              <a:lnSpc>
                <a:spcPct val="150000"/>
              </a:lnSpc>
            </a:pPr>
            <a:r>
              <a:rPr lang="uk-UA" sz="1400" i="1" dirty="0"/>
              <a:t>завдання з гумором</a:t>
            </a:r>
            <a:endParaRPr lang="uk-UA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17231"/>
            <a:ext cx="432048" cy="13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620688"/>
            <a:ext cx="91440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Звернення до учасників навчального процесу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f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620688"/>
            <a:ext cx="91440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Приклади траєкторії навчання та змісту завдань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68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f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168" y="1124744"/>
            <a:ext cx="7488832" cy="47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 2 6"/>
          <p:cNvSpPr/>
          <p:nvPr/>
        </p:nvSpPr>
        <p:spPr>
          <a:xfrm>
            <a:off x="179512" y="1772816"/>
            <a:ext cx="1187624" cy="1512168"/>
          </a:xfrm>
          <a:prstGeom prst="borderCallout2">
            <a:avLst>
              <a:gd name="adj1" fmla="val -412"/>
              <a:gd name="adj2" fmla="val 159654"/>
              <a:gd name="adj3" fmla="val 10426"/>
              <a:gd name="adj4" fmla="val 114323"/>
              <a:gd name="adj5" fmla="val 34439"/>
              <a:gd name="adj6" fmla="val 10132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Мотивація навчальної діяльності (емоційний компонент – цікавість)</a:t>
            </a:r>
            <a:endParaRPr lang="ru-RU" sz="1600" dirty="0"/>
          </a:p>
        </p:txBody>
      </p:sp>
      <p:sp>
        <p:nvSpPr>
          <p:cNvPr id="8" name="Выноска 2 7"/>
          <p:cNvSpPr/>
          <p:nvPr/>
        </p:nvSpPr>
        <p:spPr>
          <a:xfrm>
            <a:off x="251520" y="3501008"/>
            <a:ext cx="1187624" cy="2880320"/>
          </a:xfrm>
          <a:prstGeom prst="borderCallout2">
            <a:avLst>
              <a:gd name="adj1" fmla="val -412"/>
              <a:gd name="adj2" fmla="val 159654"/>
              <a:gd name="adj3" fmla="val 10426"/>
              <a:gd name="adj4" fmla="val 114323"/>
              <a:gd name="adj5" fmla="val 34439"/>
              <a:gd name="adj6" fmla="val 10132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Вчитель не нав'язує </a:t>
            </a:r>
            <a:r>
              <a:rPr lang="uk-UA" sz="1600" dirty="0" err="1"/>
              <a:t>“нудні”</a:t>
            </a:r>
            <a:r>
              <a:rPr lang="uk-UA" sz="1600" dirty="0"/>
              <a:t> правила, а пропонує вибір, формує соціальну позицію учнів </a:t>
            </a:r>
            <a:r>
              <a:rPr lang="uk-UA" sz="1600" dirty="0" err="1"/>
              <a:t>“подія</a:t>
            </a:r>
            <a:r>
              <a:rPr lang="uk-UA" sz="1600" dirty="0"/>
              <a:t> – </a:t>
            </a:r>
            <a:r>
              <a:rPr lang="uk-UA" sz="1600" dirty="0" err="1"/>
              <a:t>наслідки”</a:t>
            </a:r>
            <a:endParaRPr lang="ru-RU" sz="1600" dirty="0"/>
          </a:p>
        </p:txBody>
      </p:sp>
      <p:sp>
        <p:nvSpPr>
          <p:cNvPr id="10" name="Выноска 2 9"/>
          <p:cNvSpPr/>
          <p:nvPr/>
        </p:nvSpPr>
        <p:spPr>
          <a:xfrm>
            <a:off x="1547664" y="5733256"/>
            <a:ext cx="3131840" cy="936104"/>
          </a:xfrm>
          <a:prstGeom prst="borderCallout2">
            <a:avLst>
              <a:gd name="adj1" fmla="val -49887"/>
              <a:gd name="adj2" fmla="val 90264"/>
              <a:gd name="adj3" fmla="val -22557"/>
              <a:gd name="adj4" fmla="val 91951"/>
              <a:gd name="adj5" fmla="val -4887"/>
              <a:gd name="adj6" fmla="val 6985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Організоване вчителем обговорення формує вміння висловлювати власні думки, робити висновки</a:t>
            </a:r>
            <a:endParaRPr lang="ru-RU" sz="1600" dirty="0"/>
          </a:p>
        </p:txBody>
      </p:sp>
      <p:sp>
        <p:nvSpPr>
          <p:cNvPr id="11" name="Выноска 2 10"/>
          <p:cNvSpPr/>
          <p:nvPr/>
        </p:nvSpPr>
        <p:spPr>
          <a:xfrm>
            <a:off x="5076056" y="5733256"/>
            <a:ext cx="3888432" cy="936104"/>
          </a:xfrm>
          <a:prstGeom prst="borderCallout2">
            <a:avLst>
              <a:gd name="adj1" fmla="val -34360"/>
              <a:gd name="adj2" fmla="val 26371"/>
              <a:gd name="adj3" fmla="val -10578"/>
              <a:gd name="adj4" fmla="val 21969"/>
              <a:gd name="adj5" fmla="val -7424"/>
              <a:gd name="adj6" fmla="val 5149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Сучасні ілюстрації викликають інтерес учнів, реалізують одну із складових </a:t>
            </a:r>
            <a:r>
              <a:rPr lang="uk-UA" sz="1600" dirty="0" err="1"/>
              <a:t>компетентнісного</a:t>
            </a:r>
            <a:r>
              <a:rPr lang="uk-UA" sz="1600" dirty="0"/>
              <a:t> підходу – ставлення до навчання.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7cb9510a654a2d54f6c393c995f33dfa7c02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877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Реалізація розвивально-компетентнісного підходу на уроках інформатики  у 5 класі (за програмою для учнів, які вивчали інформатику у 2-4 класах)</vt:lpstr>
      <vt:lpstr>Підтримка курсу: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Реалізація компетентнісного підходу на уроках інформатики у 5 класі (за програмою для учнів, які вивчали інформатику у 2-4 класах.)</dc:title>
  <dc:creator>User</dc:creator>
  <cp:lastModifiedBy>GR</cp:lastModifiedBy>
  <cp:revision>51</cp:revision>
  <dcterms:created xsi:type="dcterms:W3CDTF">2016-08-07T07:27:53Z</dcterms:created>
  <dcterms:modified xsi:type="dcterms:W3CDTF">2016-08-23T12:48:49Z</dcterms:modified>
</cp:coreProperties>
</file>